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nton" charset="1" panose="00000500000000000000"/>
      <p:regular r:id="rId13"/>
    </p:embeddedFont>
    <p:embeddedFont>
      <p:font typeface="Bebas Neue Bold" charset="1" panose="020B0606020202050201"/>
      <p:regular r:id="rId14"/>
    </p:embeddedFont>
    <p:embeddedFont>
      <p:font typeface="Bebas Neue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jpeg" Type="http://schemas.openxmlformats.org/officeDocument/2006/relationships/image"/><Relationship Id="rId2" Target="../media/image1.jpeg" Type="http://schemas.openxmlformats.org/officeDocument/2006/relationships/image"/><Relationship Id="rId3" Target="../media/image11.jpe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18.jpeg" Type="http://schemas.openxmlformats.org/officeDocument/2006/relationships/image"/><Relationship Id="rId2" Target="../media/image1.jpeg" Type="http://schemas.openxmlformats.org/officeDocument/2006/relationships/image"/><Relationship Id="rId3" Target="../media/image19.jpeg" Type="http://schemas.openxmlformats.org/officeDocument/2006/relationships/image"/><Relationship Id="rId4" Target="../media/image20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18.jpeg" Type="http://schemas.openxmlformats.org/officeDocument/2006/relationships/image"/><Relationship Id="rId2" Target="../media/image1.jpeg" Type="http://schemas.openxmlformats.org/officeDocument/2006/relationships/image"/><Relationship Id="rId3" Target="../media/image21.jpe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18.jpeg" Type="http://schemas.openxmlformats.org/officeDocument/2006/relationships/image"/><Relationship Id="rId2" Target="../media/image1.jpeg" Type="http://schemas.openxmlformats.org/officeDocument/2006/relationships/image"/><Relationship Id="rId3" Target="../media/image26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jpeg" Type="http://schemas.openxmlformats.org/officeDocument/2006/relationships/image"/><Relationship Id="rId2" Target="../media/image1.jpeg" Type="http://schemas.openxmlformats.org/officeDocument/2006/relationships/image"/><Relationship Id="rId3" Target="../media/image29.jpe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18.jpeg" Type="http://schemas.openxmlformats.org/officeDocument/2006/relationships/image"/><Relationship Id="rId2" Target="../media/image1.jpeg" Type="http://schemas.openxmlformats.org/officeDocument/2006/relationships/image"/><Relationship Id="rId3" Target="../media/image32.jpe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73651" y="1556817"/>
            <a:ext cx="7173367" cy="717336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79715" y="9071454"/>
            <a:ext cx="6126501" cy="1089972"/>
          </a:xfrm>
          <a:custGeom>
            <a:avLst/>
            <a:gdLst/>
            <a:ahLst/>
            <a:cxnLst/>
            <a:rect r="r" b="b" t="t" l="l"/>
            <a:pathLst>
              <a:path h="1089972" w="6126501">
                <a:moveTo>
                  <a:pt x="0" y="0"/>
                </a:moveTo>
                <a:lnTo>
                  <a:pt x="6126500" y="0"/>
                </a:lnTo>
                <a:lnTo>
                  <a:pt x="6126500" y="1089972"/>
                </a:lnTo>
                <a:lnTo>
                  <a:pt x="0" y="1089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584184" y="119847"/>
            <a:ext cx="5027666" cy="1045754"/>
          </a:xfrm>
          <a:custGeom>
            <a:avLst/>
            <a:gdLst/>
            <a:ahLst/>
            <a:cxnLst/>
            <a:rect r="r" b="b" t="t" l="l"/>
            <a:pathLst>
              <a:path h="1045754" w="5027666">
                <a:moveTo>
                  <a:pt x="0" y="0"/>
                </a:moveTo>
                <a:lnTo>
                  <a:pt x="5027666" y="0"/>
                </a:lnTo>
                <a:lnTo>
                  <a:pt x="5027666" y="1045755"/>
                </a:lnTo>
                <a:lnTo>
                  <a:pt x="0" y="10457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0800000">
            <a:off x="-768280" y="97739"/>
            <a:ext cx="6126501" cy="1089972"/>
          </a:xfrm>
          <a:custGeom>
            <a:avLst/>
            <a:gdLst/>
            <a:ahLst/>
            <a:cxnLst/>
            <a:rect r="r" b="b" t="t" l="l"/>
            <a:pathLst>
              <a:path h="1089972" w="6126501">
                <a:moveTo>
                  <a:pt x="6126501" y="0"/>
                </a:moveTo>
                <a:lnTo>
                  <a:pt x="0" y="0"/>
                </a:lnTo>
                <a:lnTo>
                  <a:pt x="0" y="1089972"/>
                </a:lnTo>
                <a:lnTo>
                  <a:pt x="6126501" y="1089972"/>
                </a:lnTo>
                <a:lnTo>
                  <a:pt x="61265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15318" y="9351287"/>
            <a:ext cx="3127949" cy="810139"/>
          </a:xfrm>
          <a:custGeom>
            <a:avLst/>
            <a:gdLst/>
            <a:ahLst/>
            <a:cxnLst/>
            <a:rect r="r" b="b" t="t" l="l"/>
            <a:pathLst>
              <a:path h="810139" w="3127949">
                <a:moveTo>
                  <a:pt x="0" y="0"/>
                </a:moveTo>
                <a:lnTo>
                  <a:pt x="3127950" y="0"/>
                </a:lnTo>
                <a:lnTo>
                  <a:pt x="3127950" y="810139"/>
                </a:lnTo>
                <a:lnTo>
                  <a:pt x="0" y="8101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8796113" y="1250316"/>
            <a:ext cx="3821949" cy="2571130"/>
          </a:xfrm>
          <a:custGeom>
            <a:avLst/>
            <a:gdLst/>
            <a:ahLst/>
            <a:cxnLst/>
            <a:rect r="r" b="b" t="t" l="l"/>
            <a:pathLst>
              <a:path h="2571130" w="3821949">
                <a:moveTo>
                  <a:pt x="3821949" y="0"/>
                </a:moveTo>
                <a:lnTo>
                  <a:pt x="0" y="0"/>
                </a:lnTo>
                <a:lnTo>
                  <a:pt x="0" y="2571129"/>
                </a:lnTo>
                <a:lnTo>
                  <a:pt x="3821949" y="2571129"/>
                </a:lnTo>
                <a:lnTo>
                  <a:pt x="382194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1252" y="1633017"/>
            <a:ext cx="8025760" cy="1035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4000">
                <a:solidFill>
                  <a:srgbClr val="02006E"/>
                </a:solidFill>
                <a:latin typeface="Anton"/>
                <a:ea typeface="Anton"/>
                <a:cs typeface="Anton"/>
                <a:sym typeface="Anton"/>
              </a:rPr>
              <a:t>DIGITAL LEARNING PLATFORM FOR RURAL SCHOOL STUDENT OF NABHA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4936" y="2868093"/>
            <a:ext cx="6893580" cy="689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0971" indent="-470485" lvl="1">
              <a:lnSpc>
                <a:spcPts val="6101"/>
              </a:lnSpc>
              <a:buFont typeface="Arial"/>
              <a:buChar char="•"/>
            </a:pPr>
            <a:r>
              <a:rPr lang="en-US" b="true" sz="4358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Problem Statement ID - </a:t>
            </a:r>
            <a:r>
              <a:rPr lang="en-US" sz="4358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SIH2509​</a:t>
            </a:r>
          </a:p>
          <a:p>
            <a:pPr algn="l" marL="940971" indent="-470485" lvl="1">
              <a:lnSpc>
                <a:spcPts val="6101"/>
              </a:lnSpc>
              <a:buFont typeface="Arial"/>
              <a:buChar char="•"/>
            </a:pPr>
            <a:r>
              <a:rPr lang="en-US" b="true" sz="4358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Problem Statement Title -</a:t>
            </a:r>
            <a:r>
              <a:rPr lang="en-US" sz="4358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 Digital Learning Platform For Rural School Students In Nabha​</a:t>
            </a:r>
          </a:p>
          <a:p>
            <a:pPr algn="l" marL="940971" indent="-470485" lvl="1">
              <a:lnSpc>
                <a:spcPts val="6101"/>
              </a:lnSpc>
              <a:buFont typeface="Arial"/>
              <a:buChar char="•"/>
            </a:pPr>
            <a:r>
              <a:rPr lang="en-US" b="true" sz="4358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Theme -</a:t>
            </a:r>
            <a:r>
              <a:rPr lang="en-US" sz="4358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 Smart Education​</a:t>
            </a:r>
          </a:p>
          <a:p>
            <a:pPr algn="l" marL="940971" indent="-470485" lvl="1">
              <a:lnSpc>
                <a:spcPts val="6101"/>
              </a:lnSpc>
              <a:buFont typeface="Arial"/>
              <a:buChar char="•"/>
            </a:pPr>
            <a:r>
              <a:rPr lang="en-US" b="true" sz="4358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PS Category - </a:t>
            </a:r>
            <a:r>
              <a:rPr lang="en-US" sz="4358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Software​</a:t>
            </a:r>
          </a:p>
          <a:p>
            <a:pPr algn="l" marL="940971" indent="-470485" lvl="1">
              <a:lnSpc>
                <a:spcPts val="6101"/>
              </a:lnSpc>
              <a:buFont typeface="Arial"/>
              <a:buChar char="•"/>
            </a:pPr>
            <a:r>
              <a:rPr lang="en-US" b="true" sz="4358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Team Name - HackHawks</a:t>
            </a:r>
            <a:r>
              <a:rPr lang="en-US" sz="4358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​</a:t>
            </a:r>
          </a:p>
          <a:p>
            <a:pPr algn="l" marL="940971" indent="-470485" lvl="1">
              <a:lnSpc>
                <a:spcPts val="6101"/>
              </a:lnSpc>
              <a:buFont typeface="Arial"/>
              <a:buChar char="•"/>
            </a:pPr>
            <a:r>
              <a:rPr lang="en-US" b="true" sz="4358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Team Id - </a:t>
            </a:r>
            <a:r>
              <a:rPr lang="en-US" sz="4358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​</a:t>
            </a:r>
          </a:p>
          <a:p>
            <a:pPr algn="l">
              <a:lnSpc>
                <a:spcPts val="610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544132" y="235584"/>
            <a:ext cx="9284258" cy="10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b="true" sz="5799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SMART INDIA HACKATHON 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007681"/>
            <a:ext cx="821282" cy="82128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006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747904" y="2007681"/>
            <a:ext cx="821282" cy="8212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006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056609" y="948727"/>
            <a:ext cx="5835205" cy="8539642"/>
            <a:chOff x="0" y="0"/>
            <a:chExt cx="904026" cy="13230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4026" cy="1323014"/>
            </a:xfrm>
            <a:custGeom>
              <a:avLst/>
              <a:gdLst/>
              <a:ahLst/>
              <a:cxnLst/>
              <a:rect r="r" b="b" t="t" l="l"/>
              <a:pathLst>
                <a:path h="1323014" w="904026">
                  <a:moveTo>
                    <a:pt x="66338" y="0"/>
                  </a:moveTo>
                  <a:lnTo>
                    <a:pt x="837688" y="0"/>
                  </a:lnTo>
                  <a:cubicBezTo>
                    <a:pt x="855282" y="0"/>
                    <a:pt x="872155" y="6989"/>
                    <a:pt x="884596" y="19430"/>
                  </a:cubicBezTo>
                  <a:cubicBezTo>
                    <a:pt x="897037" y="31871"/>
                    <a:pt x="904026" y="48744"/>
                    <a:pt x="904026" y="66338"/>
                  </a:cubicBezTo>
                  <a:lnTo>
                    <a:pt x="904026" y="1256676"/>
                  </a:lnTo>
                  <a:cubicBezTo>
                    <a:pt x="904026" y="1293313"/>
                    <a:pt x="874325" y="1323014"/>
                    <a:pt x="837688" y="1323014"/>
                  </a:cubicBezTo>
                  <a:lnTo>
                    <a:pt x="66338" y="1323014"/>
                  </a:lnTo>
                  <a:cubicBezTo>
                    <a:pt x="29701" y="1323014"/>
                    <a:pt x="0" y="1293313"/>
                    <a:pt x="0" y="1256676"/>
                  </a:cubicBezTo>
                  <a:lnTo>
                    <a:pt x="0" y="66338"/>
                  </a:lnTo>
                  <a:cubicBezTo>
                    <a:pt x="0" y="29701"/>
                    <a:pt x="29701" y="0"/>
                    <a:pt x="66338" y="0"/>
                  </a:cubicBezTo>
                  <a:close/>
                </a:path>
              </a:pathLst>
            </a:custGeom>
            <a:blipFill>
              <a:blip r:embed="rId3"/>
              <a:stretch>
                <a:fillRect l="-119657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-1058219" y="116137"/>
            <a:ext cx="4584409" cy="893513"/>
          </a:xfrm>
          <a:custGeom>
            <a:avLst/>
            <a:gdLst/>
            <a:ahLst/>
            <a:cxnLst/>
            <a:rect r="r" b="b" t="t" l="l"/>
            <a:pathLst>
              <a:path h="893513" w="4584409">
                <a:moveTo>
                  <a:pt x="4584409" y="0"/>
                </a:moveTo>
                <a:lnTo>
                  <a:pt x="0" y="0"/>
                </a:lnTo>
                <a:lnTo>
                  <a:pt x="0" y="893513"/>
                </a:lnTo>
                <a:lnTo>
                  <a:pt x="4584409" y="893513"/>
                </a:lnTo>
                <a:lnTo>
                  <a:pt x="45844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161098" y="9613132"/>
            <a:ext cx="4126902" cy="770575"/>
          </a:xfrm>
          <a:custGeom>
            <a:avLst/>
            <a:gdLst/>
            <a:ahLst/>
            <a:cxnLst/>
            <a:rect r="r" b="b" t="t" l="l"/>
            <a:pathLst>
              <a:path h="770575" w="4126902">
                <a:moveTo>
                  <a:pt x="0" y="0"/>
                </a:moveTo>
                <a:lnTo>
                  <a:pt x="4126902" y="0"/>
                </a:lnTo>
                <a:lnTo>
                  <a:pt x="4126902" y="770575"/>
                </a:lnTo>
                <a:lnTo>
                  <a:pt x="0" y="77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58547" y="0"/>
            <a:ext cx="4631327" cy="823964"/>
          </a:xfrm>
          <a:custGeom>
            <a:avLst/>
            <a:gdLst/>
            <a:ahLst/>
            <a:cxnLst/>
            <a:rect r="r" b="b" t="t" l="l"/>
            <a:pathLst>
              <a:path h="823964" w="4631327">
                <a:moveTo>
                  <a:pt x="0" y="0"/>
                </a:moveTo>
                <a:lnTo>
                  <a:pt x="4631328" y="0"/>
                </a:lnTo>
                <a:lnTo>
                  <a:pt x="4631328" y="823964"/>
                </a:lnTo>
                <a:lnTo>
                  <a:pt x="0" y="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700000">
            <a:off x="143414" y="2151228"/>
            <a:ext cx="534455" cy="534189"/>
          </a:xfrm>
          <a:custGeom>
            <a:avLst/>
            <a:gdLst/>
            <a:ahLst/>
            <a:cxnLst/>
            <a:rect r="r" b="b" t="t" l="l"/>
            <a:pathLst>
              <a:path h="534189" w="534455">
                <a:moveTo>
                  <a:pt x="0" y="0"/>
                </a:moveTo>
                <a:lnTo>
                  <a:pt x="534455" y="0"/>
                </a:lnTo>
                <a:lnTo>
                  <a:pt x="534455" y="534189"/>
                </a:lnTo>
                <a:lnTo>
                  <a:pt x="0" y="5341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700000">
            <a:off x="7891318" y="2151228"/>
            <a:ext cx="534455" cy="534189"/>
          </a:xfrm>
          <a:custGeom>
            <a:avLst/>
            <a:gdLst/>
            <a:ahLst/>
            <a:cxnLst/>
            <a:rect r="r" b="b" t="t" l="l"/>
            <a:pathLst>
              <a:path h="534189" w="534455">
                <a:moveTo>
                  <a:pt x="0" y="0"/>
                </a:moveTo>
                <a:lnTo>
                  <a:pt x="534455" y="0"/>
                </a:lnTo>
                <a:lnTo>
                  <a:pt x="534455" y="534189"/>
                </a:lnTo>
                <a:lnTo>
                  <a:pt x="0" y="5341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197215" y="201862"/>
            <a:ext cx="12062085" cy="2244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9"/>
              </a:lnSpc>
            </a:pPr>
            <a:r>
              <a:rPr lang="en-US" sz="8599">
                <a:solidFill>
                  <a:srgbClr val="02006E"/>
                </a:solidFill>
                <a:latin typeface="Anton"/>
                <a:ea typeface="Anton"/>
                <a:cs typeface="Anton"/>
                <a:sym typeface="Anton"/>
              </a:rPr>
              <a:t>NEXT-GEN-ED</a:t>
            </a:r>
          </a:p>
          <a:p>
            <a:pPr algn="l">
              <a:lnSpc>
                <a:spcPts val="813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046630" y="2377738"/>
            <a:ext cx="6009979" cy="6051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8"/>
              </a:lnSpc>
            </a:pPr>
          </a:p>
          <a:p>
            <a:pPr algn="l" marL="619634" indent="-309817" lvl="1">
              <a:lnSpc>
                <a:spcPts val="4018"/>
              </a:lnSpc>
              <a:buFont typeface="Arial"/>
              <a:buChar char="•"/>
            </a:pPr>
            <a:r>
              <a:rPr lang="en-US" sz="2870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The platform is mobile-friendly, because most rural students have smartphones.</a:t>
            </a:r>
          </a:p>
          <a:p>
            <a:pPr algn="l" marL="619634" indent="-309817" lvl="1">
              <a:lnSpc>
                <a:spcPts val="4018"/>
              </a:lnSpc>
              <a:buFont typeface="Arial"/>
              <a:buChar char="•"/>
            </a:pPr>
            <a:r>
              <a:rPr lang="en-US" sz="2870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The content will be in English and regional languages so that the audience can understand more easily.</a:t>
            </a:r>
          </a:p>
          <a:p>
            <a:pPr algn="l" marL="619634" indent="-309817" lvl="1">
              <a:lnSpc>
                <a:spcPts val="4018"/>
              </a:lnSpc>
              <a:buFont typeface="Arial"/>
              <a:buChar char="•"/>
            </a:pPr>
            <a:r>
              <a:rPr lang="en-US" sz="2870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Study material upload is simple for teachers.</a:t>
            </a:r>
          </a:p>
          <a:p>
            <a:pPr algn="l" marL="619634" indent="-309817" lvl="1">
              <a:lnSpc>
                <a:spcPts val="4018"/>
              </a:lnSpc>
              <a:buFont typeface="Arial"/>
              <a:buChar char="•"/>
            </a:pPr>
            <a:r>
              <a:rPr lang="en-US" sz="2870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So students who don’t want to or can’t come to school are learning from home.</a:t>
            </a:r>
          </a:p>
          <a:p>
            <a:pPr algn="l" marL="619634" indent="-309817" lvl="1">
              <a:lnSpc>
                <a:spcPts val="4018"/>
              </a:lnSpc>
              <a:buFont typeface="Arial"/>
              <a:buChar char="•"/>
            </a:pPr>
            <a:r>
              <a:rPr lang="en-US" sz="2870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Aids in the closing of the urban-rural educational divide.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6303" y="2898863"/>
            <a:ext cx="6804508" cy="500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0130" indent="-310065" lvl="1">
              <a:lnSpc>
                <a:spcPts val="4021"/>
              </a:lnSpc>
              <a:buFont typeface="Arial"/>
              <a:buChar char="•"/>
            </a:pPr>
            <a:r>
              <a:rPr lang="en-US" sz="2872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Develop a digital platform for rural school students in Nabha.</a:t>
            </a:r>
          </a:p>
          <a:p>
            <a:pPr algn="l" marL="620130" indent="-310065" lvl="1">
              <a:lnSpc>
                <a:spcPts val="4021"/>
              </a:lnSpc>
              <a:buFont typeface="Arial"/>
              <a:buChar char="•"/>
            </a:pPr>
            <a:r>
              <a:rPr lang="en-US" sz="2872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Students can also find notes, video lectures and do quizzes in local languages.</a:t>
            </a:r>
          </a:p>
          <a:p>
            <a:pPr algn="l" marL="620130" indent="-310065" lvl="1">
              <a:lnSpc>
                <a:spcPts val="4021"/>
              </a:lnSpc>
              <a:buFont typeface="Arial"/>
              <a:buChar char="•"/>
            </a:pPr>
            <a:r>
              <a:rPr lang="en-US" sz="2872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Teachers can upload content for the students and monitor their progress.</a:t>
            </a:r>
          </a:p>
          <a:p>
            <a:pPr algn="l" marL="620130" indent="-310065" lvl="1">
              <a:lnSpc>
                <a:spcPts val="4021"/>
              </a:lnSpc>
              <a:buFont typeface="Arial"/>
              <a:buChar char="•"/>
            </a:pPr>
            <a:r>
              <a:rPr lang="en-US" sz="2872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Doubt solving for students to ask questions.</a:t>
            </a:r>
          </a:p>
          <a:p>
            <a:pPr algn="l" marL="620130" indent="-310065" lvl="1">
              <a:lnSpc>
                <a:spcPts val="4021"/>
              </a:lnSpc>
              <a:buFont typeface="Arial"/>
              <a:buChar char="•"/>
            </a:pPr>
            <a:r>
              <a:rPr lang="en-US" sz="2872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Works with low internet and offers an offline mode for rural areas.</a:t>
            </a:r>
          </a:p>
          <a:p>
            <a:pPr algn="l" marL="620130" indent="-310065" lvl="1">
              <a:lnSpc>
                <a:spcPts val="4021"/>
              </a:lnSpc>
              <a:buFont typeface="Arial"/>
              <a:buChar char="•"/>
            </a:pPr>
            <a:r>
              <a:rPr lang="en-US" sz="2872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11 Easy-to-use design for teachers and students.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081743"/>
            <a:ext cx="3539246" cy="129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true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PROPOSED SOLUTION 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8953796" y="2060500"/>
            <a:ext cx="4226197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Innovation &amp; Uniqueness: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-259818" y="7806671"/>
            <a:ext cx="2577036" cy="257703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5197215" y="8848515"/>
            <a:ext cx="4466027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HackhawkS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97554" y="1660802"/>
            <a:ext cx="5598991" cy="3304022"/>
            <a:chOff x="0" y="0"/>
            <a:chExt cx="967334" cy="5708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7334" cy="570833"/>
            </a:xfrm>
            <a:custGeom>
              <a:avLst/>
              <a:gdLst/>
              <a:ahLst/>
              <a:cxnLst/>
              <a:rect r="r" b="b" t="t" l="l"/>
              <a:pathLst>
                <a:path h="570833" w="967334">
                  <a:moveTo>
                    <a:pt x="71902" y="0"/>
                  </a:moveTo>
                  <a:lnTo>
                    <a:pt x="895431" y="0"/>
                  </a:lnTo>
                  <a:cubicBezTo>
                    <a:pt x="935142" y="0"/>
                    <a:pt x="967334" y="32192"/>
                    <a:pt x="967334" y="71902"/>
                  </a:cubicBezTo>
                  <a:lnTo>
                    <a:pt x="967334" y="498931"/>
                  </a:lnTo>
                  <a:cubicBezTo>
                    <a:pt x="967334" y="538642"/>
                    <a:pt x="935142" y="570833"/>
                    <a:pt x="895431" y="570833"/>
                  </a:cubicBezTo>
                  <a:lnTo>
                    <a:pt x="71902" y="570833"/>
                  </a:lnTo>
                  <a:cubicBezTo>
                    <a:pt x="32192" y="570833"/>
                    <a:pt x="0" y="538642"/>
                    <a:pt x="0" y="498931"/>
                  </a:cubicBezTo>
                  <a:lnTo>
                    <a:pt x="0" y="71902"/>
                  </a:lnTo>
                  <a:cubicBezTo>
                    <a:pt x="0" y="32192"/>
                    <a:pt x="32192" y="0"/>
                    <a:pt x="7190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7580" r="0" b="-532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04518" y="5896855"/>
            <a:ext cx="5242267" cy="2778322"/>
            <a:chOff x="0" y="0"/>
            <a:chExt cx="796496" cy="4221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6496" cy="422131"/>
            </a:xfrm>
            <a:custGeom>
              <a:avLst/>
              <a:gdLst/>
              <a:ahLst/>
              <a:cxnLst/>
              <a:rect r="r" b="b" t="t" l="l"/>
              <a:pathLst>
                <a:path h="422131" w="796496">
                  <a:moveTo>
                    <a:pt x="76795" y="0"/>
                  </a:moveTo>
                  <a:lnTo>
                    <a:pt x="719701" y="0"/>
                  </a:lnTo>
                  <a:cubicBezTo>
                    <a:pt x="740068" y="0"/>
                    <a:pt x="759601" y="8091"/>
                    <a:pt x="774003" y="22493"/>
                  </a:cubicBezTo>
                  <a:cubicBezTo>
                    <a:pt x="788405" y="36895"/>
                    <a:pt x="796496" y="56428"/>
                    <a:pt x="796496" y="76795"/>
                  </a:cubicBezTo>
                  <a:lnTo>
                    <a:pt x="796496" y="345336"/>
                  </a:lnTo>
                  <a:cubicBezTo>
                    <a:pt x="796496" y="365703"/>
                    <a:pt x="788405" y="385236"/>
                    <a:pt x="774003" y="399638"/>
                  </a:cubicBezTo>
                  <a:cubicBezTo>
                    <a:pt x="759601" y="414040"/>
                    <a:pt x="740068" y="422131"/>
                    <a:pt x="719701" y="422131"/>
                  </a:cubicBezTo>
                  <a:lnTo>
                    <a:pt x="76795" y="422131"/>
                  </a:lnTo>
                  <a:cubicBezTo>
                    <a:pt x="56428" y="422131"/>
                    <a:pt x="36895" y="414040"/>
                    <a:pt x="22493" y="399638"/>
                  </a:cubicBezTo>
                  <a:cubicBezTo>
                    <a:pt x="8091" y="385236"/>
                    <a:pt x="0" y="365703"/>
                    <a:pt x="0" y="345336"/>
                  </a:cubicBezTo>
                  <a:lnTo>
                    <a:pt x="0" y="76795"/>
                  </a:lnTo>
                  <a:cubicBezTo>
                    <a:pt x="0" y="56428"/>
                    <a:pt x="8091" y="36895"/>
                    <a:pt x="22493" y="22493"/>
                  </a:cubicBezTo>
                  <a:cubicBezTo>
                    <a:pt x="36895" y="8091"/>
                    <a:pt x="56428" y="0"/>
                    <a:pt x="7679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11495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379715" y="9071454"/>
            <a:ext cx="6126501" cy="1089972"/>
          </a:xfrm>
          <a:custGeom>
            <a:avLst/>
            <a:gdLst/>
            <a:ahLst/>
            <a:cxnLst/>
            <a:rect r="r" b="b" t="t" l="l"/>
            <a:pathLst>
              <a:path h="1089972" w="6126501">
                <a:moveTo>
                  <a:pt x="0" y="0"/>
                </a:moveTo>
                <a:lnTo>
                  <a:pt x="6126500" y="0"/>
                </a:lnTo>
                <a:lnTo>
                  <a:pt x="6126500" y="1089972"/>
                </a:lnTo>
                <a:lnTo>
                  <a:pt x="0" y="1089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3260334" y="119847"/>
            <a:ext cx="5027666" cy="1045754"/>
          </a:xfrm>
          <a:custGeom>
            <a:avLst/>
            <a:gdLst/>
            <a:ahLst/>
            <a:cxnLst/>
            <a:rect r="r" b="b" t="t" l="l"/>
            <a:pathLst>
              <a:path h="1045754" w="5027666">
                <a:moveTo>
                  <a:pt x="0" y="0"/>
                </a:moveTo>
                <a:lnTo>
                  <a:pt x="5027666" y="0"/>
                </a:lnTo>
                <a:lnTo>
                  <a:pt x="5027666" y="1045755"/>
                </a:lnTo>
                <a:lnTo>
                  <a:pt x="0" y="10457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0800000">
            <a:off x="-768280" y="97739"/>
            <a:ext cx="6126501" cy="1089972"/>
          </a:xfrm>
          <a:custGeom>
            <a:avLst/>
            <a:gdLst/>
            <a:ahLst/>
            <a:cxnLst/>
            <a:rect r="r" b="b" t="t" l="l"/>
            <a:pathLst>
              <a:path h="1089972" w="6126501">
                <a:moveTo>
                  <a:pt x="6126501" y="0"/>
                </a:moveTo>
                <a:lnTo>
                  <a:pt x="0" y="0"/>
                </a:lnTo>
                <a:lnTo>
                  <a:pt x="0" y="1089972"/>
                </a:lnTo>
                <a:lnTo>
                  <a:pt x="6126501" y="1089972"/>
                </a:lnTo>
                <a:lnTo>
                  <a:pt x="612650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15318" y="9351287"/>
            <a:ext cx="3127949" cy="810139"/>
          </a:xfrm>
          <a:custGeom>
            <a:avLst/>
            <a:gdLst/>
            <a:ahLst/>
            <a:cxnLst/>
            <a:rect r="r" b="b" t="t" l="l"/>
            <a:pathLst>
              <a:path h="810139" w="3127949">
                <a:moveTo>
                  <a:pt x="0" y="0"/>
                </a:moveTo>
                <a:lnTo>
                  <a:pt x="3127950" y="0"/>
                </a:lnTo>
                <a:lnTo>
                  <a:pt x="3127950" y="810139"/>
                </a:lnTo>
                <a:lnTo>
                  <a:pt x="0" y="8101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997910" y="298946"/>
            <a:ext cx="7438792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>
                <a:solidFill>
                  <a:srgbClr val="02006E"/>
                </a:solidFill>
                <a:latin typeface="Anton"/>
                <a:ea typeface="Anton"/>
                <a:cs typeface="Anton"/>
                <a:sym typeface="Anton"/>
              </a:rPr>
              <a:t>TECHNICAL APPROCH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231" y="2006261"/>
            <a:ext cx="9644075" cy="324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5887" indent="-332944" lvl="1">
              <a:lnSpc>
                <a:spcPts val="4317"/>
              </a:lnSpc>
              <a:buFont typeface="Arial"/>
              <a:buChar char="•"/>
            </a:pPr>
            <a:r>
              <a:rPr lang="en-US" sz="3084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📱 Mobile App + Web Portal → accessible anytime, anywhere</a:t>
            </a:r>
          </a:p>
          <a:p>
            <a:pPr algn="ctr" marL="665887" indent="-332944" lvl="1">
              <a:lnSpc>
                <a:spcPts val="4317"/>
              </a:lnSpc>
              <a:buFont typeface="Arial"/>
              <a:buChar char="•"/>
            </a:pPr>
            <a:r>
              <a:rPr lang="en-US" sz="3084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🔐 Secure Login → different dashboards for students &amp; teachers</a:t>
            </a:r>
          </a:p>
          <a:p>
            <a:pPr algn="ctr" marL="665887" indent="-332944" lvl="1">
              <a:lnSpc>
                <a:spcPts val="4317"/>
              </a:lnSpc>
              <a:buFont typeface="Arial"/>
              <a:buChar char="•"/>
            </a:pPr>
            <a:r>
              <a:rPr lang="en-US" sz="3084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☁️ Cloud-based Storage → notes, videos &amp; quizzes</a:t>
            </a:r>
          </a:p>
          <a:p>
            <a:pPr algn="ctr" marL="665887" indent="-332944" lvl="1">
              <a:lnSpc>
                <a:spcPts val="4317"/>
              </a:lnSpc>
              <a:buFont typeface="Arial"/>
              <a:buChar char="•"/>
            </a:pPr>
            <a:r>
              <a:rPr lang="en-US" sz="3084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🌐 Low Internet Support → offline download mode</a:t>
            </a:r>
          </a:p>
          <a:p>
            <a:pPr algn="ctr" marL="665887" indent="-332944" lvl="1">
              <a:lnSpc>
                <a:spcPts val="4317"/>
              </a:lnSpc>
              <a:buFont typeface="Arial"/>
              <a:buChar char="•"/>
            </a:pPr>
            <a:r>
              <a:rPr lang="en-US" sz="3084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📊 Smart Dashboard → tracks learning, quizzes &amp; performance</a:t>
            </a:r>
          </a:p>
          <a:p>
            <a:pPr algn="ctr">
              <a:lnSpc>
                <a:spcPts val="431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-51043" y="1281291"/>
            <a:ext cx="7444383" cy="238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true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Technical Approach</a:t>
            </a:r>
          </a:p>
          <a:p>
            <a:pPr algn="ctr">
              <a:lnSpc>
                <a:spcPts val="6299"/>
              </a:lnSpc>
            </a:pPr>
          </a:p>
          <a:p>
            <a:pPr algn="ctr">
              <a:lnSpc>
                <a:spcPts val="629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416858" y="5052107"/>
            <a:ext cx="5469018" cy="70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b="true" sz="4100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Methodology &amp; Process: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76672" y="5830180"/>
            <a:ext cx="5720060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👩‍🏫 Teacher Workflow</a:t>
            </a:r>
          </a:p>
          <a:p>
            <a:pPr algn="ctr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Login → Upload notes, videos, quizzes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👨‍🎓 Student Workflow</a:t>
            </a:r>
          </a:p>
          <a:p>
            <a:pPr algn="ctr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Login → Study material anytime</a:t>
            </a:r>
          </a:p>
          <a:p>
            <a:pPr algn="ctr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Ask doubts &amp; get instant answers</a:t>
            </a:r>
          </a:p>
          <a:p>
            <a:pPr algn="ctr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Practice quizzes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📈 Dashboard</a:t>
            </a:r>
          </a:p>
          <a:p>
            <a:pPr algn="ctr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Tracks progress &amp; performance clearly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7097386" y="4608337"/>
            <a:ext cx="2577036" cy="257703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5746785" y="9505950"/>
            <a:ext cx="4466027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HackhawkS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00396" y="-338565"/>
            <a:ext cx="5901871" cy="11040268"/>
            <a:chOff x="0" y="0"/>
            <a:chExt cx="914354" cy="17104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4354" cy="1710426"/>
            </a:xfrm>
            <a:custGeom>
              <a:avLst/>
              <a:gdLst/>
              <a:ahLst/>
              <a:cxnLst/>
              <a:rect r="r" b="b" t="t" l="l"/>
              <a:pathLst>
                <a:path h="1710426" w="914354">
                  <a:moveTo>
                    <a:pt x="65589" y="0"/>
                  </a:moveTo>
                  <a:lnTo>
                    <a:pt x="848766" y="0"/>
                  </a:lnTo>
                  <a:cubicBezTo>
                    <a:pt x="884989" y="0"/>
                    <a:pt x="914354" y="29365"/>
                    <a:pt x="914354" y="65589"/>
                  </a:cubicBezTo>
                  <a:lnTo>
                    <a:pt x="914354" y="1644838"/>
                  </a:lnTo>
                  <a:cubicBezTo>
                    <a:pt x="914354" y="1681061"/>
                    <a:pt x="884989" y="1710426"/>
                    <a:pt x="848766" y="1710426"/>
                  </a:cubicBezTo>
                  <a:lnTo>
                    <a:pt x="65589" y="1710426"/>
                  </a:lnTo>
                  <a:cubicBezTo>
                    <a:pt x="29365" y="1710426"/>
                    <a:pt x="0" y="1681061"/>
                    <a:pt x="0" y="1644838"/>
                  </a:cubicBezTo>
                  <a:lnTo>
                    <a:pt x="0" y="65589"/>
                  </a:lnTo>
                  <a:cubicBezTo>
                    <a:pt x="0" y="29365"/>
                    <a:pt x="29365" y="0"/>
                    <a:pt x="65589" y="0"/>
                  </a:cubicBezTo>
                  <a:close/>
                </a:path>
              </a:pathLst>
            </a:custGeom>
            <a:blipFill>
              <a:blip r:embed="rId3"/>
              <a:stretch>
                <a:fillRect l="-26915" t="0" r="-2691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161098" y="9613132"/>
            <a:ext cx="4126902" cy="770575"/>
          </a:xfrm>
          <a:custGeom>
            <a:avLst/>
            <a:gdLst/>
            <a:ahLst/>
            <a:cxnLst/>
            <a:rect r="r" b="b" t="t" l="l"/>
            <a:pathLst>
              <a:path h="770575" w="4126902">
                <a:moveTo>
                  <a:pt x="0" y="0"/>
                </a:moveTo>
                <a:lnTo>
                  <a:pt x="4126902" y="0"/>
                </a:lnTo>
                <a:lnTo>
                  <a:pt x="4126902" y="770575"/>
                </a:lnTo>
                <a:lnTo>
                  <a:pt x="0" y="770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58547" y="0"/>
            <a:ext cx="4631327" cy="823964"/>
          </a:xfrm>
          <a:custGeom>
            <a:avLst/>
            <a:gdLst/>
            <a:ahLst/>
            <a:cxnLst/>
            <a:rect r="r" b="b" t="t" l="l"/>
            <a:pathLst>
              <a:path h="823964" w="4631327">
                <a:moveTo>
                  <a:pt x="0" y="0"/>
                </a:moveTo>
                <a:lnTo>
                  <a:pt x="4631328" y="0"/>
                </a:lnTo>
                <a:lnTo>
                  <a:pt x="4631328" y="823964"/>
                </a:lnTo>
                <a:lnTo>
                  <a:pt x="0" y="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99428" y="6184435"/>
            <a:ext cx="3713297" cy="3314961"/>
          </a:xfrm>
          <a:custGeom>
            <a:avLst/>
            <a:gdLst/>
            <a:ahLst/>
            <a:cxnLst/>
            <a:rect r="r" b="b" t="t" l="l"/>
            <a:pathLst>
              <a:path h="3314961" w="3713297">
                <a:moveTo>
                  <a:pt x="0" y="0"/>
                </a:moveTo>
                <a:lnTo>
                  <a:pt x="3713296" y="0"/>
                </a:lnTo>
                <a:lnTo>
                  <a:pt x="3713296" y="3314962"/>
                </a:lnTo>
                <a:lnTo>
                  <a:pt x="0" y="3314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35509" y="2141476"/>
            <a:ext cx="3707215" cy="2622012"/>
          </a:xfrm>
          <a:custGeom>
            <a:avLst/>
            <a:gdLst/>
            <a:ahLst/>
            <a:cxnLst/>
            <a:rect r="r" b="b" t="t" l="l"/>
            <a:pathLst>
              <a:path h="2622012" w="3707215">
                <a:moveTo>
                  <a:pt x="0" y="0"/>
                </a:moveTo>
                <a:lnTo>
                  <a:pt x="3707215" y="0"/>
                </a:lnTo>
                <a:lnTo>
                  <a:pt x="3707215" y="2622013"/>
                </a:lnTo>
                <a:lnTo>
                  <a:pt x="0" y="26220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862040" y="7709964"/>
            <a:ext cx="2577036" cy="257703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693841" y="366447"/>
            <a:ext cx="6894016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6400">
                <a:solidFill>
                  <a:srgbClr val="02006E"/>
                </a:solidFill>
                <a:latin typeface="Anton"/>
                <a:ea typeface="Anton"/>
                <a:cs typeface="Anton"/>
                <a:sym typeface="Anton"/>
              </a:rPr>
              <a:t>FEASIBILITY &amp; VIABILITY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62040" y="2044035"/>
            <a:ext cx="4281960" cy="390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Can be built using existing tools (mobile app + cloud)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Works on low internet, suitable for rural areas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Easy to use for both students and teachers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502193" y="2024985"/>
            <a:ext cx="4312708" cy="449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Limited internet access in rural areas</a:t>
            </a:r>
          </a:p>
          <a:p>
            <a:pPr algn="l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Students may face difficulty with new technology</a:t>
            </a:r>
          </a:p>
          <a:p>
            <a:pPr algn="l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Risk of misuse or uploading wrong content</a:t>
            </a:r>
          </a:p>
          <a:p>
            <a:pPr algn="l">
              <a:lnSpc>
                <a:spcPts val="447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723923" y="6172805"/>
            <a:ext cx="4281960" cy="390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Provide offline mode (download notes/videos)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Simple design with local language support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Teacher moderation to check uploaded content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064302" y="1477203"/>
            <a:ext cx="3838305" cy="1252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8"/>
              </a:lnSpc>
            </a:pPr>
            <a:r>
              <a:rPr lang="en-US" sz="3570" b="true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🔹 Feasibility</a:t>
            </a:r>
          </a:p>
          <a:p>
            <a:pPr algn="l">
              <a:lnSpc>
                <a:spcPts val="4998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502193" y="1436912"/>
            <a:ext cx="3539246" cy="1252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7"/>
              </a:lnSpc>
            </a:pPr>
            <a:r>
              <a:rPr lang="en-US" sz="3569" b="true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🔹 Challenges</a:t>
            </a:r>
          </a:p>
          <a:p>
            <a:pPr algn="l">
              <a:lnSpc>
                <a:spcPts val="4997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902607" y="5520162"/>
            <a:ext cx="3539246" cy="1252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8"/>
              </a:lnSpc>
            </a:pPr>
            <a:r>
              <a:rPr lang="en-US" sz="3570" b="true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🔹 Solutions</a:t>
            </a:r>
          </a:p>
          <a:p>
            <a:pPr algn="l">
              <a:lnSpc>
                <a:spcPts val="4998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6669594" y="9602657"/>
            <a:ext cx="4466027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HackhawkS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75413" y="4785467"/>
            <a:ext cx="6303879" cy="4204867"/>
            <a:chOff x="0" y="0"/>
            <a:chExt cx="862965" cy="5756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62965" cy="575622"/>
            </a:xfrm>
            <a:custGeom>
              <a:avLst/>
              <a:gdLst/>
              <a:ahLst/>
              <a:cxnLst/>
              <a:rect r="r" b="b" t="t" l="l"/>
              <a:pathLst>
                <a:path h="575622" w="862965">
                  <a:moveTo>
                    <a:pt x="77372" y="0"/>
                  </a:moveTo>
                  <a:lnTo>
                    <a:pt x="785593" y="0"/>
                  </a:lnTo>
                  <a:cubicBezTo>
                    <a:pt x="828325" y="0"/>
                    <a:pt x="862965" y="34640"/>
                    <a:pt x="862965" y="77372"/>
                  </a:cubicBezTo>
                  <a:lnTo>
                    <a:pt x="862965" y="498251"/>
                  </a:lnTo>
                  <a:cubicBezTo>
                    <a:pt x="862965" y="540982"/>
                    <a:pt x="828325" y="575622"/>
                    <a:pt x="785593" y="575622"/>
                  </a:cubicBezTo>
                  <a:lnTo>
                    <a:pt x="77372" y="575622"/>
                  </a:lnTo>
                  <a:cubicBezTo>
                    <a:pt x="34640" y="575622"/>
                    <a:pt x="0" y="540982"/>
                    <a:pt x="0" y="498251"/>
                  </a:cubicBezTo>
                  <a:lnTo>
                    <a:pt x="0" y="77372"/>
                  </a:lnTo>
                  <a:cubicBezTo>
                    <a:pt x="0" y="34640"/>
                    <a:pt x="34640" y="0"/>
                    <a:pt x="7737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5" r="0" b="-3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79715" y="9071454"/>
            <a:ext cx="6126501" cy="1089972"/>
          </a:xfrm>
          <a:custGeom>
            <a:avLst/>
            <a:gdLst/>
            <a:ahLst/>
            <a:cxnLst/>
            <a:rect r="r" b="b" t="t" l="l"/>
            <a:pathLst>
              <a:path h="1089972" w="6126501">
                <a:moveTo>
                  <a:pt x="0" y="0"/>
                </a:moveTo>
                <a:lnTo>
                  <a:pt x="6126500" y="0"/>
                </a:lnTo>
                <a:lnTo>
                  <a:pt x="6126500" y="1089972"/>
                </a:lnTo>
                <a:lnTo>
                  <a:pt x="0" y="1089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260334" y="119847"/>
            <a:ext cx="5027666" cy="1045754"/>
          </a:xfrm>
          <a:custGeom>
            <a:avLst/>
            <a:gdLst/>
            <a:ahLst/>
            <a:cxnLst/>
            <a:rect r="r" b="b" t="t" l="l"/>
            <a:pathLst>
              <a:path h="1045754" w="5027666">
                <a:moveTo>
                  <a:pt x="0" y="0"/>
                </a:moveTo>
                <a:lnTo>
                  <a:pt x="5027666" y="0"/>
                </a:lnTo>
                <a:lnTo>
                  <a:pt x="5027666" y="1045755"/>
                </a:lnTo>
                <a:lnTo>
                  <a:pt x="0" y="10457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0800000">
            <a:off x="-768280" y="97739"/>
            <a:ext cx="6126501" cy="1089972"/>
          </a:xfrm>
          <a:custGeom>
            <a:avLst/>
            <a:gdLst/>
            <a:ahLst/>
            <a:cxnLst/>
            <a:rect r="r" b="b" t="t" l="l"/>
            <a:pathLst>
              <a:path h="1089972" w="6126501">
                <a:moveTo>
                  <a:pt x="6126501" y="0"/>
                </a:moveTo>
                <a:lnTo>
                  <a:pt x="0" y="0"/>
                </a:lnTo>
                <a:lnTo>
                  <a:pt x="0" y="1089972"/>
                </a:lnTo>
                <a:lnTo>
                  <a:pt x="6126501" y="1089972"/>
                </a:lnTo>
                <a:lnTo>
                  <a:pt x="61265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15318" y="9351287"/>
            <a:ext cx="3127949" cy="810139"/>
          </a:xfrm>
          <a:custGeom>
            <a:avLst/>
            <a:gdLst/>
            <a:ahLst/>
            <a:cxnLst/>
            <a:rect r="r" b="b" t="t" l="l"/>
            <a:pathLst>
              <a:path h="810139" w="3127949">
                <a:moveTo>
                  <a:pt x="0" y="0"/>
                </a:moveTo>
                <a:lnTo>
                  <a:pt x="3127950" y="0"/>
                </a:lnTo>
                <a:lnTo>
                  <a:pt x="3127950" y="810139"/>
                </a:lnTo>
                <a:lnTo>
                  <a:pt x="0" y="8101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46785" y="6046626"/>
            <a:ext cx="4666268" cy="4114800"/>
          </a:xfrm>
          <a:custGeom>
            <a:avLst/>
            <a:gdLst/>
            <a:ahLst/>
            <a:cxnLst/>
            <a:rect r="r" b="b" t="t" l="l"/>
            <a:pathLst>
              <a:path h="4114800" w="4666268">
                <a:moveTo>
                  <a:pt x="0" y="0"/>
                </a:moveTo>
                <a:lnTo>
                  <a:pt x="4666268" y="0"/>
                </a:lnTo>
                <a:lnTo>
                  <a:pt x="46662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4886" y="1903786"/>
            <a:ext cx="6172023" cy="565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                            </a:t>
            </a:r>
          </a:p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Potential Impact on Target Audience</a:t>
            </a:r>
          </a:p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Rural students get equal learning opportunities like urban students.</a:t>
            </a:r>
          </a:p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Teachers can easily reach and guide many students at once.</a:t>
            </a:r>
          </a:p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Parents can track their child’s progress and feel more connected.</a:t>
            </a:r>
          </a:p>
          <a:p>
            <a:pPr algn="just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Helps reduce the education gap between rural and city schools.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16710" y="272247"/>
            <a:ext cx="7343625" cy="95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5"/>
              </a:lnSpc>
            </a:pPr>
            <a:r>
              <a:rPr lang="en-US" sz="7295">
                <a:solidFill>
                  <a:srgbClr val="02006E"/>
                </a:solidFill>
                <a:latin typeface="Anton"/>
                <a:ea typeface="Anton"/>
                <a:cs typeface="Anton"/>
                <a:sym typeface="Anton"/>
              </a:rPr>
              <a:t>IMPACTS &amp; BENFITS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95443" y="1753068"/>
            <a:ext cx="10083850" cy="250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</a:p>
          <a:p>
            <a:pPr algn="ctr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Social: Improves literacy, builds confidence in students, promotes teamwork.</a:t>
            </a:r>
          </a:p>
          <a:p>
            <a:pPr algn="ctr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Economic: Saves money on extra tuition, provides free/low-cost study material.</a:t>
            </a:r>
          </a:p>
          <a:p>
            <a:pPr algn="ctr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Educational: Better exam preparation through notes, quizzes, and doubt-solving.</a:t>
            </a:r>
          </a:p>
          <a:p>
            <a:pPr algn="ctr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Long-term: Empowers rural youth, leading to more job and career opportunities.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1894261"/>
            <a:ext cx="3821944" cy="7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🔹Potential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66357" y="1541836"/>
            <a:ext cx="539397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🔹Benefits of the Solution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5970782" y="7969782"/>
            <a:ext cx="2577036" cy="257703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1504754" y="9521190"/>
            <a:ext cx="4466027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HackhawkS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34878" y="5830916"/>
            <a:ext cx="8334446" cy="3648680"/>
            <a:chOff x="0" y="0"/>
            <a:chExt cx="1038683" cy="4547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38683" cy="454718"/>
            </a:xfrm>
            <a:custGeom>
              <a:avLst/>
              <a:gdLst/>
              <a:ahLst/>
              <a:cxnLst/>
              <a:rect r="r" b="b" t="t" l="l"/>
              <a:pathLst>
                <a:path h="454718" w="1038683">
                  <a:moveTo>
                    <a:pt x="46445" y="0"/>
                  </a:moveTo>
                  <a:lnTo>
                    <a:pt x="992237" y="0"/>
                  </a:lnTo>
                  <a:cubicBezTo>
                    <a:pt x="1017889" y="0"/>
                    <a:pt x="1038683" y="20794"/>
                    <a:pt x="1038683" y="46445"/>
                  </a:cubicBezTo>
                  <a:lnTo>
                    <a:pt x="1038683" y="408273"/>
                  </a:lnTo>
                  <a:cubicBezTo>
                    <a:pt x="1038683" y="433924"/>
                    <a:pt x="1017889" y="454718"/>
                    <a:pt x="992237" y="454718"/>
                  </a:cubicBezTo>
                  <a:lnTo>
                    <a:pt x="46445" y="454718"/>
                  </a:lnTo>
                  <a:cubicBezTo>
                    <a:pt x="20794" y="454718"/>
                    <a:pt x="0" y="433924"/>
                    <a:pt x="0" y="408273"/>
                  </a:cubicBezTo>
                  <a:lnTo>
                    <a:pt x="0" y="46445"/>
                  </a:lnTo>
                  <a:cubicBezTo>
                    <a:pt x="0" y="20794"/>
                    <a:pt x="20794" y="0"/>
                    <a:pt x="4644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45103" r="0" b="-731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29057" y="1258898"/>
            <a:ext cx="821282" cy="82128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006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82789" y="1344803"/>
            <a:ext cx="821282" cy="82128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006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-1058219" y="116137"/>
            <a:ext cx="4584409" cy="893513"/>
          </a:xfrm>
          <a:custGeom>
            <a:avLst/>
            <a:gdLst/>
            <a:ahLst/>
            <a:cxnLst/>
            <a:rect r="r" b="b" t="t" l="l"/>
            <a:pathLst>
              <a:path h="893513" w="4584409">
                <a:moveTo>
                  <a:pt x="4584409" y="0"/>
                </a:moveTo>
                <a:lnTo>
                  <a:pt x="0" y="0"/>
                </a:lnTo>
                <a:lnTo>
                  <a:pt x="0" y="893513"/>
                </a:lnTo>
                <a:lnTo>
                  <a:pt x="4584409" y="893513"/>
                </a:lnTo>
                <a:lnTo>
                  <a:pt x="45844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62324" y="9324975"/>
            <a:ext cx="4631327" cy="823964"/>
          </a:xfrm>
          <a:custGeom>
            <a:avLst/>
            <a:gdLst/>
            <a:ahLst/>
            <a:cxnLst/>
            <a:rect r="r" b="b" t="t" l="l"/>
            <a:pathLst>
              <a:path h="823964" w="4631327">
                <a:moveTo>
                  <a:pt x="0" y="0"/>
                </a:moveTo>
                <a:lnTo>
                  <a:pt x="4631328" y="0"/>
                </a:lnTo>
                <a:lnTo>
                  <a:pt x="4631328" y="823964"/>
                </a:lnTo>
                <a:lnTo>
                  <a:pt x="0" y="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58547" y="0"/>
            <a:ext cx="4631327" cy="823964"/>
          </a:xfrm>
          <a:custGeom>
            <a:avLst/>
            <a:gdLst/>
            <a:ahLst/>
            <a:cxnLst/>
            <a:rect r="r" b="b" t="t" l="l"/>
            <a:pathLst>
              <a:path h="823964" w="4631327">
                <a:moveTo>
                  <a:pt x="0" y="0"/>
                </a:moveTo>
                <a:lnTo>
                  <a:pt x="4631328" y="0"/>
                </a:lnTo>
                <a:lnTo>
                  <a:pt x="4631328" y="823964"/>
                </a:lnTo>
                <a:lnTo>
                  <a:pt x="0" y="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089079" y="7872234"/>
            <a:ext cx="4196295" cy="2380444"/>
          </a:xfrm>
          <a:custGeom>
            <a:avLst/>
            <a:gdLst/>
            <a:ahLst/>
            <a:cxnLst/>
            <a:rect r="r" b="b" t="t" l="l"/>
            <a:pathLst>
              <a:path h="2380444" w="4196295">
                <a:moveTo>
                  <a:pt x="0" y="0"/>
                </a:moveTo>
                <a:lnTo>
                  <a:pt x="4196295" y="0"/>
                </a:lnTo>
                <a:lnTo>
                  <a:pt x="4196295" y="2380443"/>
                </a:lnTo>
                <a:lnTo>
                  <a:pt x="0" y="23804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230686" y="66675"/>
            <a:ext cx="9060246" cy="190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>
                <a:solidFill>
                  <a:srgbClr val="02006E"/>
                </a:solidFill>
                <a:latin typeface="Anton"/>
                <a:ea typeface="Anton"/>
                <a:cs typeface="Anton"/>
                <a:sym typeface="Anton"/>
              </a:rPr>
              <a:t>RESEARCH &amp; REFERENCES</a:t>
            </a:r>
          </a:p>
          <a:p>
            <a:pPr algn="l">
              <a:lnSpc>
                <a:spcPts val="748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050339" y="1963131"/>
            <a:ext cx="4281960" cy="364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Rural students often face limited resources and weak internet.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Platforms like Google Classroom, Moodle, and Coursera exist, but they are not simple for rural use.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Our solution is designed to be easy, offline-friendly, and student-focused.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05267" y="2028145"/>
            <a:ext cx="4281960" cy="456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Google Classroom – Online learning platform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Moodle – Open-source learning system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Coursera – Online courses &amp; quizzes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Springer (2023) – Study on rural education and peer learning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2006E"/>
                </a:solidFill>
                <a:latin typeface="Bebas Neue"/>
                <a:ea typeface="Bebas Neue"/>
                <a:cs typeface="Bebas Neue"/>
                <a:sym typeface="Bebas Neue"/>
              </a:rPr>
              <a:t>Firebase Docs – For backend and database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61063" y="1259078"/>
            <a:ext cx="3539246" cy="713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7"/>
              </a:lnSpc>
              <a:spcBef>
                <a:spcPct val="0"/>
              </a:spcBef>
            </a:pPr>
            <a:r>
              <a:rPr lang="en-US" b="true" sz="4169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research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81374" y="1318977"/>
            <a:ext cx="3539246" cy="144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4160" b="true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References</a:t>
            </a:r>
          </a:p>
          <a:p>
            <a:pPr algn="l">
              <a:lnSpc>
                <a:spcPts val="5824"/>
              </a:lnSpc>
              <a:spcBef>
                <a:spcPct val="0"/>
              </a:spcBef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2700000">
            <a:off x="1382227" y="1402445"/>
            <a:ext cx="534455" cy="534189"/>
          </a:xfrm>
          <a:custGeom>
            <a:avLst/>
            <a:gdLst/>
            <a:ahLst/>
            <a:cxnLst/>
            <a:rect r="r" b="b" t="t" l="l"/>
            <a:pathLst>
              <a:path h="534189" w="534455">
                <a:moveTo>
                  <a:pt x="0" y="0"/>
                </a:moveTo>
                <a:lnTo>
                  <a:pt x="534455" y="0"/>
                </a:lnTo>
                <a:lnTo>
                  <a:pt x="534455" y="534189"/>
                </a:lnTo>
                <a:lnTo>
                  <a:pt x="0" y="5341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2700000">
            <a:off x="10926203" y="1488349"/>
            <a:ext cx="534455" cy="534189"/>
          </a:xfrm>
          <a:custGeom>
            <a:avLst/>
            <a:gdLst/>
            <a:ahLst/>
            <a:cxnLst/>
            <a:rect r="r" b="b" t="t" l="l"/>
            <a:pathLst>
              <a:path h="534189" w="534455">
                <a:moveTo>
                  <a:pt x="0" y="0"/>
                </a:moveTo>
                <a:lnTo>
                  <a:pt x="534455" y="0"/>
                </a:lnTo>
                <a:lnTo>
                  <a:pt x="534455" y="534189"/>
                </a:lnTo>
                <a:lnTo>
                  <a:pt x="0" y="5341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6902101" y="2364840"/>
            <a:ext cx="2577036" cy="2577036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5253279" y="9505950"/>
            <a:ext cx="4466027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HackhawkS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03853" y="1515034"/>
            <a:ext cx="7129738" cy="7256931"/>
            <a:chOff x="0" y="0"/>
            <a:chExt cx="887636" cy="9034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7636" cy="903471"/>
            </a:xfrm>
            <a:custGeom>
              <a:avLst/>
              <a:gdLst/>
              <a:ahLst/>
              <a:cxnLst/>
              <a:rect r="r" b="b" t="t" l="l"/>
              <a:pathLst>
                <a:path h="903471" w="887636">
                  <a:moveTo>
                    <a:pt x="32576" y="0"/>
                  </a:moveTo>
                  <a:lnTo>
                    <a:pt x="855060" y="0"/>
                  </a:lnTo>
                  <a:cubicBezTo>
                    <a:pt x="873051" y="0"/>
                    <a:pt x="887636" y="14585"/>
                    <a:pt x="887636" y="32576"/>
                  </a:cubicBezTo>
                  <a:lnTo>
                    <a:pt x="887636" y="870895"/>
                  </a:lnTo>
                  <a:cubicBezTo>
                    <a:pt x="887636" y="888887"/>
                    <a:pt x="873051" y="903471"/>
                    <a:pt x="855060" y="903471"/>
                  </a:cubicBezTo>
                  <a:lnTo>
                    <a:pt x="32576" y="903471"/>
                  </a:lnTo>
                  <a:cubicBezTo>
                    <a:pt x="14585" y="903471"/>
                    <a:pt x="0" y="888887"/>
                    <a:pt x="0" y="870895"/>
                  </a:cubicBezTo>
                  <a:lnTo>
                    <a:pt x="0" y="32576"/>
                  </a:lnTo>
                  <a:cubicBezTo>
                    <a:pt x="0" y="14585"/>
                    <a:pt x="14585" y="0"/>
                    <a:pt x="32576" y="0"/>
                  </a:cubicBezTo>
                  <a:close/>
                </a:path>
              </a:pathLst>
            </a:custGeom>
            <a:blipFill>
              <a:blip r:embed="rId3"/>
              <a:stretch>
                <a:fillRect l="-50648" t="0" r="-11557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1892716"/>
            <a:ext cx="7144457" cy="398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28"/>
              </a:lnSpc>
              <a:spcBef>
                <a:spcPct val="0"/>
              </a:spcBef>
            </a:pPr>
            <a:r>
              <a:rPr lang="en-US" sz="8774" strike="noStrike" u="none">
                <a:solidFill>
                  <a:srgbClr val="02006E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  <a:p>
            <a:pPr algn="ctr" marL="0" indent="0" lvl="0">
              <a:lnSpc>
                <a:spcPts val="10528"/>
              </a:lnSpc>
              <a:spcBef>
                <a:spcPct val="0"/>
              </a:spcBef>
            </a:pPr>
            <a:r>
              <a:rPr lang="en-US" sz="8774" strike="noStrike" u="none">
                <a:solidFill>
                  <a:srgbClr val="02006E"/>
                </a:solidFill>
                <a:latin typeface="Anton"/>
                <a:ea typeface="Anton"/>
                <a:cs typeface="Anton"/>
                <a:sym typeface="Anton"/>
              </a:rPr>
              <a:t>VERY MUCH!</a:t>
            </a:r>
          </a:p>
          <a:p>
            <a:pPr algn="ctr" marL="0" indent="0" lvl="0">
              <a:lnSpc>
                <a:spcPts val="10528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1058219" y="116137"/>
            <a:ext cx="4584409" cy="893513"/>
          </a:xfrm>
          <a:custGeom>
            <a:avLst/>
            <a:gdLst/>
            <a:ahLst/>
            <a:cxnLst/>
            <a:rect r="r" b="b" t="t" l="l"/>
            <a:pathLst>
              <a:path h="893513" w="4584409">
                <a:moveTo>
                  <a:pt x="4584409" y="0"/>
                </a:moveTo>
                <a:lnTo>
                  <a:pt x="0" y="0"/>
                </a:lnTo>
                <a:lnTo>
                  <a:pt x="0" y="893513"/>
                </a:lnTo>
                <a:lnTo>
                  <a:pt x="4584409" y="893513"/>
                </a:lnTo>
                <a:lnTo>
                  <a:pt x="45844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2324" y="9324975"/>
            <a:ext cx="4631327" cy="823964"/>
          </a:xfrm>
          <a:custGeom>
            <a:avLst/>
            <a:gdLst/>
            <a:ahLst/>
            <a:cxnLst/>
            <a:rect r="r" b="b" t="t" l="l"/>
            <a:pathLst>
              <a:path h="823964" w="4631327">
                <a:moveTo>
                  <a:pt x="0" y="0"/>
                </a:moveTo>
                <a:lnTo>
                  <a:pt x="4631328" y="0"/>
                </a:lnTo>
                <a:lnTo>
                  <a:pt x="4631328" y="823964"/>
                </a:lnTo>
                <a:lnTo>
                  <a:pt x="0" y="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58547" y="0"/>
            <a:ext cx="4631327" cy="823964"/>
          </a:xfrm>
          <a:custGeom>
            <a:avLst/>
            <a:gdLst/>
            <a:ahLst/>
            <a:cxnLst/>
            <a:rect r="r" b="b" t="t" l="l"/>
            <a:pathLst>
              <a:path h="823964" w="4631327">
                <a:moveTo>
                  <a:pt x="0" y="0"/>
                </a:moveTo>
                <a:lnTo>
                  <a:pt x="4631328" y="0"/>
                </a:lnTo>
                <a:lnTo>
                  <a:pt x="4631328" y="823964"/>
                </a:lnTo>
                <a:lnTo>
                  <a:pt x="0" y="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5939957" y="411982"/>
            <a:ext cx="4430499" cy="2980517"/>
          </a:xfrm>
          <a:custGeom>
            <a:avLst/>
            <a:gdLst/>
            <a:ahLst/>
            <a:cxnLst/>
            <a:rect r="r" b="b" t="t" l="l"/>
            <a:pathLst>
              <a:path h="2980517" w="4430499">
                <a:moveTo>
                  <a:pt x="4430499" y="0"/>
                </a:moveTo>
                <a:lnTo>
                  <a:pt x="0" y="0"/>
                </a:lnTo>
                <a:lnTo>
                  <a:pt x="0" y="2980518"/>
                </a:lnTo>
                <a:lnTo>
                  <a:pt x="4430499" y="2980518"/>
                </a:lnTo>
                <a:lnTo>
                  <a:pt x="443049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5026846" y="7950828"/>
            <a:ext cx="3261154" cy="2336172"/>
          </a:xfrm>
          <a:custGeom>
            <a:avLst/>
            <a:gdLst/>
            <a:ahLst/>
            <a:cxnLst/>
            <a:rect r="r" b="b" t="t" l="l"/>
            <a:pathLst>
              <a:path h="2336172" w="3261154">
                <a:moveTo>
                  <a:pt x="3261154" y="0"/>
                </a:moveTo>
                <a:lnTo>
                  <a:pt x="0" y="0"/>
                </a:lnTo>
                <a:lnTo>
                  <a:pt x="0" y="2336172"/>
                </a:lnTo>
                <a:lnTo>
                  <a:pt x="3261154" y="2336172"/>
                </a:lnTo>
                <a:lnTo>
                  <a:pt x="326115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510940" y="4519324"/>
            <a:ext cx="9291210" cy="2549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1"/>
              </a:lnSpc>
            </a:pPr>
          </a:p>
          <a:p>
            <a:pPr algn="ctr">
              <a:lnSpc>
                <a:spcPts val="5081"/>
              </a:lnSpc>
            </a:pPr>
            <a:r>
              <a:rPr lang="en-US" sz="3629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📚 Together we can make learning easier for rural students</a:t>
            </a:r>
          </a:p>
          <a:p>
            <a:pPr algn="ctr">
              <a:lnSpc>
                <a:spcPts val="5081"/>
              </a:lnSpc>
              <a:spcBef>
                <a:spcPct val="0"/>
              </a:spcBef>
            </a:pPr>
            <a:r>
              <a:rPr lang="en-US" b="true" sz="3629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👩‍🎓👨‍🎓 Every child deserves a chance to learn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846146" y="7159921"/>
            <a:ext cx="2577036" cy="257703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635657" y="9367889"/>
            <a:ext cx="4466027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02006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HackhawkS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DAGyfQxl8zY</dc:identifier>
  <dcterms:modified xsi:type="dcterms:W3CDTF">2011-08-01T06:04:30Z</dcterms:modified>
  <cp:revision>1</cp:revision>
  <dc:title>Blue and White Modern Investor Pitch Deck Presentation</dc:title>
</cp:coreProperties>
</file>